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8" r:id="rId9"/>
    <p:sldId id="263" r:id="rId10"/>
    <p:sldId id="264" r:id="rId11"/>
    <p:sldId id="267" r:id="rId12"/>
    <p:sldId id="266" r:id="rId13"/>
    <p:sldId id="273" r:id="rId14"/>
    <p:sldId id="271" r:id="rId15"/>
    <p:sldId id="272" r:id="rId16"/>
    <p:sldId id="275" r:id="rId17"/>
    <p:sldId id="276" r:id="rId18"/>
    <p:sldId id="279" r:id="rId19"/>
    <p:sldId id="284" r:id="rId20"/>
    <p:sldId id="277" r:id="rId21"/>
    <p:sldId id="265" r:id="rId22"/>
    <p:sldId id="274" r:id="rId23"/>
    <p:sldId id="280" r:id="rId24"/>
    <p:sldId id="269" r:id="rId25"/>
    <p:sldId id="281" r:id="rId26"/>
    <p:sldId id="278" r:id="rId27"/>
    <p:sldId id="282" r:id="rId28"/>
    <p:sldId id="283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0" autoAdjust="0"/>
    <p:restoredTop sz="94660"/>
  </p:normalViewPr>
  <p:slideViewPr>
    <p:cSldViewPr>
      <p:cViewPr>
        <p:scale>
          <a:sx n="50" d="100"/>
          <a:sy n="50" d="100"/>
        </p:scale>
        <p:origin x="-1110" y="-1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2051D-9BDF-435C-97AC-BCF267DBD5E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DCCB-2E5A-470B-8B25-6477F0DFD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07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1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8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5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710425" y="2882402"/>
            <a:ext cx="57236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23" name="Shape 23"/>
          <p:cNvSpPr txBox="1"/>
          <p:nvPr/>
        </p:nvSpPr>
        <p:spPr>
          <a:xfrm>
            <a:off x="3593400" y="15752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9600" b="1" kern="0">
                <a:solidFill>
                  <a:srgbClr val="97ABBC"/>
                </a:solidFill>
                <a:cs typeface="Arial"/>
                <a:sym typeface="Arial"/>
              </a:rPr>
              <a:t>“</a:t>
            </a:r>
          </a:p>
        </p:txBody>
      </p:sp>
      <p:sp>
        <p:nvSpPr>
          <p:cNvPr id="24" name="Shape 24"/>
          <p:cNvSpPr/>
          <p:nvPr/>
        </p:nvSpPr>
        <p:spPr>
          <a:xfrm>
            <a:off x="5723283" y="2132901"/>
            <a:ext cx="17103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7434176" y="2132901"/>
            <a:ext cx="17103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0" y="2132901"/>
            <a:ext cx="17103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1710424" y="2132901"/>
            <a:ext cx="17103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81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4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3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3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86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0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23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8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82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1441F-B0B5-4AED-9A6A-6691C002A353}" type="datetimeFigureOut">
              <a:rPr lang="en-GB" smtClean="0"/>
              <a:t>13/06/2018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A6664-C849-4830-B08F-D7A448DBD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4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>
            <a:normAutofit fontScale="90000"/>
          </a:bodyPr>
          <a:lstStyle/>
          <a:p>
            <a:r>
              <a:rPr lang="en-GB" dirty="0"/>
              <a:t>Don’t be a faceless researcher: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/>
              <a:t>importance of controlling your online presence.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Jack Rivers-Auty</a:t>
            </a:r>
            <a:endParaRPr lang="en-GB" sz="2000" dirty="0" smtClean="0"/>
          </a:p>
          <a:p>
            <a:r>
              <a:rPr lang="en-GB" sz="2000" dirty="0" smtClean="0"/>
              <a:t>BBSRC Discovery research fellow</a:t>
            </a:r>
          </a:p>
          <a:p>
            <a:r>
              <a:rPr lang="en-GB" sz="2000" dirty="0" smtClean="0"/>
              <a:t>University of Manchester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25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Online research profiles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8"/>
          <a:stretch/>
        </p:blipFill>
        <p:spPr bwMode="auto">
          <a:xfrm>
            <a:off x="427956" y="1409700"/>
            <a:ext cx="252028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 result for University of Manches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88940"/>
            <a:ext cx="216024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96340"/>
            <a:ext cx="4314774" cy="122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 descr="Image result for google schol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95" y="1613807"/>
            <a:ext cx="4462563" cy="161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 descr="Image result for linked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25185" r="8105" b="37408"/>
          <a:stretch/>
        </p:blipFill>
        <p:spPr bwMode="auto">
          <a:xfrm>
            <a:off x="4705423" y="3224892"/>
            <a:ext cx="4165871" cy="140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 descr="Image result for linkedi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8" descr="Image result for researcheri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63" name="Picture 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t="31100" r="23000" b="42000"/>
          <a:stretch/>
        </p:blipFill>
        <p:spPr bwMode="auto">
          <a:xfrm>
            <a:off x="4952141" y="4726564"/>
            <a:ext cx="3672433" cy="76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1" descr="Image result for Scopus I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4" descr="Image result for Scopus I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07" y="5668298"/>
            <a:ext cx="28575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3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0281" r="563" b="36915"/>
          <a:stretch/>
        </p:blipFill>
        <p:spPr bwMode="auto">
          <a:xfrm>
            <a:off x="1" y="1070248"/>
            <a:ext cx="8964488" cy="373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652120" y="2386980"/>
            <a:ext cx="504056" cy="14401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8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638"/>
            <a:ext cx="2196927" cy="21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://journals.plos.org/plosone/article/figure/image?size=large&amp;id=10.1371/journal.pone.0166570.t0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5543" y="198884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</a:t>
            </a:r>
            <a:r>
              <a:rPr lang="en-GB" sz="3200" dirty="0" err="1" smtClean="0"/>
              <a:t>LinkIn</a:t>
            </a:r>
            <a:r>
              <a:rPr lang="en-GB" sz="3200" dirty="0" smtClean="0"/>
              <a:t> for scientists – It’s important just ask this guy</a:t>
            </a:r>
            <a:endParaRPr lang="en-GB" sz="3200" dirty="0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89" y="3081650"/>
            <a:ext cx="3659469" cy="243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9717" r="37112" b="38911"/>
          <a:stretch/>
        </p:blipFill>
        <p:spPr bwMode="auto">
          <a:xfrm>
            <a:off x="634106" y="3084676"/>
            <a:ext cx="7845757" cy="32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6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638"/>
            <a:ext cx="2196927" cy="21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://journals.plos.org/plosone/article/figure/image?size=large&amp;id=10.1371/journal.pone.0166570.t0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9717" r="37112" b="38911"/>
          <a:stretch/>
        </p:blipFill>
        <p:spPr bwMode="auto">
          <a:xfrm>
            <a:off x="634106" y="3084676"/>
            <a:ext cx="7845757" cy="32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07" y="2158504"/>
            <a:ext cx="7024353" cy="46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638"/>
            <a:ext cx="2196927" cy="21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://journals.plos.org/plosone/article/figure/image?size=large&amp;id=10.1371/journal.pone.0166570.t0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96" b="50000"/>
          <a:stretch/>
        </p:blipFill>
        <p:spPr bwMode="auto">
          <a:xfrm>
            <a:off x="764517" y="2780928"/>
            <a:ext cx="7959352" cy="11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0375" y="1844824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</a:t>
            </a:r>
            <a:r>
              <a:rPr lang="en-GB" sz="3200" dirty="0" err="1" smtClean="0"/>
              <a:t>LinkIn</a:t>
            </a:r>
            <a:r>
              <a:rPr lang="en-GB" sz="3200" dirty="0" smtClean="0"/>
              <a:t> for scientists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744193" y="633478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Peoples</a:t>
            </a:r>
            <a:r>
              <a:rPr lang="en-GB" sz="1400" dirty="0"/>
              <a:t> BK, Midway SR, Sackett D, Lynch A, Cooney PB (2016</a:t>
            </a:r>
            <a:r>
              <a:rPr lang="en-GB" sz="1400" dirty="0" smtClean="0"/>
              <a:t>). </a:t>
            </a:r>
            <a:r>
              <a:rPr lang="en-GB" sz="1400" dirty="0"/>
              <a:t>PLOS ONE 11(11): </a:t>
            </a:r>
            <a:r>
              <a:rPr lang="en-GB" sz="1400" dirty="0" smtClean="0"/>
              <a:t>e0166570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4517" y="3918734"/>
            <a:ext cx="7959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means that for every 14.28 tweets you get for your paper you’ll get an extra 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For every increase in your journal impact factor of 5.88 you’ll get an extra 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7790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638"/>
            <a:ext cx="2196927" cy="21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://journals.plos.org/plosone/article/figure/image?size=large&amp;id=10.1371/journal.pone.0166570.t0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0375" y="1844824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</a:t>
            </a:r>
            <a:r>
              <a:rPr lang="en-GB" sz="3200" dirty="0" err="1" smtClean="0"/>
              <a:t>LinkIn</a:t>
            </a:r>
            <a:r>
              <a:rPr lang="en-GB" sz="3200" dirty="0" smtClean="0"/>
              <a:t> for scientists</a:t>
            </a:r>
            <a:endParaRPr lang="en-GB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8"/>
          <a:stretch/>
        </p:blipFill>
        <p:spPr bwMode="auto">
          <a:xfrm>
            <a:off x="601315" y="2924944"/>
            <a:ext cx="368493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95937" y="3140223"/>
            <a:ext cx="4896544" cy="3097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/>
              <a:t>Exponential relationship with follows.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/>
              <a:t>Win </a:t>
            </a:r>
            <a:r>
              <a:rPr lang="en-GB" sz="2800" b="1" dirty="0" err="1" smtClean="0"/>
              <a:t>Win</a:t>
            </a:r>
            <a:r>
              <a:rPr lang="en-GB" sz="2800" b="1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/>
              <a:t>Everyone at the break trade follows with 10 people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301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5638"/>
            <a:ext cx="2196927" cy="21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://journals.plos.org/plosone/article/figure/image?size=large&amp;id=10.1371/journal.pone.0166570.t0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0375" y="1844824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</a:t>
            </a:r>
            <a:r>
              <a:rPr lang="en-GB" sz="3200" dirty="0" err="1" smtClean="0"/>
              <a:t>LinkIn</a:t>
            </a:r>
            <a:r>
              <a:rPr lang="en-GB" sz="3200" dirty="0" smtClean="0"/>
              <a:t> for scientists</a:t>
            </a:r>
            <a:endParaRPr lang="en-GB" sz="3200" dirty="0"/>
          </a:p>
        </p:txBody>
      </p:sp>
      <p:sp>
        <p:nvSpPr>
          <p:cNvPr id="2" name="AutoShape 2" descr="Image result for tweets vs follower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6" y="2282564"/>
            <a:ext cx="8731374" cy="457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492896"/>
            <a:ext cx="9144000" cy="436510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3356992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Conclusion: </a:t>
            </a:r>
          </a:p>
          <a:p>
            <a:endParaRPr lang="en-GB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67669" y="4570281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Tweet 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2289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/>
          <a:stretch/>
        </p:blipFill>
        <p:spPr bwMode="auto">
          <a:xfrm>
            <a:off x="827584" y="1340768"/>
            <a:ext cx="7488832" cy="521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1450"/>
            <a:ext cx="45243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9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22379" r="9627" b="15322"/>
          <a:stretch/>
        </p:blipFill>
        <p:spPr bwMode="auto">
          <a:xfrm>
            <a:off x="323528" y="260648"/>
            <a:ext cx="8640960" cy="61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1441" y="272289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https://www.youtube.com/watch?v=l4kBcbdzwDM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880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News</a:t>
            </a:r>
            <a:endParaRPr lang="en-GB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9" t="7997" r="3967" b="4454"/>
          <a:stretch/>
        </p:blipFill>
        <p:spPr bwMode="auto">
          <a:xfrm>
            <a:off x="4350966" y="1340768"/>
            <a:ext cx="479303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8" y="1628800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Contact your local media relations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Do it well before you publish a paper because they’ll want to have a press release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Be responsible in your press release.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677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2187674"/>
          </a:xfrm>
        </p:spPr>
        <p:txBody>
          <a:bodyPr>
            <a:normAutofit fontScale="90000"/>
          </a:bodyPr>
          <a:lstStyle/>
          <a:p>
            <a:r>
              <a:rPr lang="en-GB" dirty="0"/>
              <a:t>Road rage and academia: being more than a first author in a Toyota.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Jack Rivers-Auty</a:t>
            </a:r>
            <a:endParaRPr lang="en-GB" sz="2000" dirty="0" smtClean="0"/>
          </a:p>
          <a:p>
            <a:r>
              <a:rPr lang="en-GB" sz="2000" dirty="0" smtClean="0"/>
              <a:t>BBSRC Discovery research fellow</a:t>
            </a:r>
          </a:p>
          <a:p>
            <a:r>
              <a:rPr lang="en-GB" sz="2000" dirty="0" smtClean="0"/>
              <a:t>University of Manchester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749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10" y="4427316"/>
            <a:ext cx="1313426" cy="13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Image result for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3563888" y="30955"/>
            <a:ext cx="2520280" cy="19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45589"/>
          <a:stretch/>
        </p:blipFill>
        <p:spPr bwMode="auto">
          <a:xfrm>
            <a:off x="276399" y="3633426"/>
            <a:ext cx="146274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Image result for tex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339752" y="2708075"/>
            <a:ext cx="1478196" cy="185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339752" y="4656140"/>
            <a:ext cx="1478196" cy="185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/>
          <a:stretch/>
        </p:blipFill>
        <p:spPr bwMode="auto">
          <a:xfrm>
            <a:off x="2710317" y="2295525"/>
            <a:ext cx="737066" cy="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2700000">
            <a:off x="1879544" y="4385890"/>
            <a:ext cx="432048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-2700000">
            <a:off x="1863568" y="3722589"/>
            <a:ext cx="432048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4179266" y="3893148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utoShape 12" descr="Image result for PCA shifts statistic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82" y="3524467"/>
            <a:ext cx="1313426" cy="13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6181726" y="3893148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004048" y="44692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years</a:t>
            </a:r>
            <a:endParaRPr lang="en-GB" dirty="0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41669" y="2205971"/>
            <a:ext cx="1091451" cy="13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014823" y="2189334"/>
            <a:ext cx="1091451" cy="13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/>
          <a:stretch/>
        </p:blipFill>
        <p:spPr bwMode="auto">
          <a:xfrm>
            <a:off x="7018861" y="1688306"/>
            <a:ext cx="737066" cy="54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68777" y="5301209"/>
            <a:ext cx="1091451" cy="13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5"/>
          <a:stretch/>
        </p:blipFill>
        <p:spPr bwMode="auto">
          <a:xfrm>
            <a:off x="8034529" y="5301208"/>
            <a:ext cx="1109471" cy="13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7" descr="Image result for statistics formul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63" y="3893148"/>
            <a:ext cx="895714" cy="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" y="5084029"/>
            <a:ext cx="1739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Write Wikipedia articles on science subjects which currently do not have wiki articles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786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CV website/Blog</a:t>
            </a:r>
            <a:endParaRPr lang="en-GB" dirty="0"/>
          </a:p>
        </p:txBody>
      </p:sp>
      <p:sp>
        <p:nvSpPr>
          <p:cNvPr id="4" name="AutoShape 4" descr="Image result for W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2879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594928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https://mikejddaniels.com/sci-comms/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2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 r="1153" b="7874"/>
          <a:stretch/>
        </p:blipFill>
        <p:spPr bwMode="auto">
          <a:xfrm>
            <a:off x="179512" y="334536"/>
            <a:ext cx="8842509" cy="568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2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8294" r="2974" b="10902"/>
          <a:stretch/>
        </p:blipFill>
        <p:spPr bwMode="auto">
          <a:xfrm>
            <a:off x="30460" y="0"/>
            <a:ext cx="639713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4708" r="4192" b="9072"/>
          <a:stretch/>
        </p:blipFill>
        <p:spPr bwMode="auto">
          <a:xfrm>
            <a:off x="755576" y="1268760"/>
            <a:ext cx="6840760" cy="452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347" r="7454" b="9476"/>
          <a:stretch/>
        </p:blipFill>
        <p:spPr bwMode="auto">
          <a:xfrm>
            <a:off x="1290836" y="1866900"/>
            <a:ext cx="6984776" cy="467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6129" r="9007" b="15323"/>
          <a:stretch/>
        </p:blipFill>
        <p:spPr bwMode="auto">
          <a:xfrm>
            <a:off x="1873424" y="2216411"/>
            <a:ext cx="7272808" cy="46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25613" r="8230" b="9073"/>
          <a:stretch/>
        </p:blipFill>
        <p:spPr bwMode="auto">
          <a:xfrm>
            <a:off x="2368624" y="2802653"/>
            <a:ext cx="6799684" cy="408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5613" r="69918" b="65254"/>
          <a:stretch/>
        </p:blipFill>
        <p:spPr bwMode="auto">
          <a:xfrm>
            <a:off x="2354560" y="2802653"/>
            <a:ext cx="952500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6159" y="2933927"/>
            <a:ext cx="919708" cy="562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8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25403" r="14906" b="10887"/>
          <a:stretch/>
        </p:blipFill>
        <p:spPr bwMode="auto">
          <a:xfrm>
            <a:off x="1907704" y="1545836"/>
            <a:ext cx="5040560" cy="475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23387" r="25466" b="19355"/>
          <a:stretch/>
        </p:blipFill>
        <p:spPr bwMode="auto">
          <a:xfrm>
            <a:off x="1361094" y="1571558"/>
            <a:ext cx="5096795" cy="50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 t="24597" r="8540" b="42742"/>
          <a:stretch/>
        </p:blipFill>
        <p:spPr bwMode="auto">
          <a:xfrm>
            <a:off x="0" y="0"/>
            <a:ext cx="3909492" cy="15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1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0" t="35887" r="22049" b="40323"/>
          <a:stretch/>
        </p:blipFill>
        <p:spPr bwMode="auto">
          <a:xfrm>
            <a:off x="32792" y="2060848"/>
            <a:ext cx="8947759" cy="343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 t="24597" r="8540" b="42742"/>
          <a:stretch/>
        </p:blipFill>
        <p:spPr bwMode="auto">
          <a:xfrm>
            <a:off x="0" y="0"/>
            <a:ext cx="3909492" cy="15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9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Altemetrics</a:t>
            </a:r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r="39596" b="32334"/>
          <a:stretch/>
        </p:blipFill>
        <p:spPr bwMode="auto">
          <a:xfrm>
            <a:off x="827584" y="1484784"/>
            <a:ext cx="7410450" cy="513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11560" y="3068960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1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is the Altmetric score calculated</a:t>
            </a:r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23589" r="70341" b="45968"/>
          <a:stretch/>
        </p:blipFill>
        <p:spPr bwMode="auto">
          <a:xfrm>
            <a:off x="251520" y="1844824"/>
            <a:ext cx="399572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54250" r="69855" b="11777"/>
          <a:stretch/>
        </p:blipFill>
        <p:spPr bwMode="auto">
          <a:xfrm>
            <a:off x="4644008" y="1877566"/>
            <a:ext cx="4004691" cy="458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-108520" y="2564904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-108520" y="3140968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-108520" y="4797152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5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2903" r="14131" b="11895"/>
          <a:stretch/>
        </p:blipFill>
        <p:spPr bwMode="auto">
          <a:xfrm>
            <a:off x="539552" y="423646"/>
            <a:ext cx="7650782" cy="62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6" t="66936" r="33894" b="25604"/>
          <a:stretch/>
        </p:blipFill>
        <p:spPr bwMode="auto">
          <a:xfrm rot="16200000">
            <a:off x="-807275" y="3047636"/>
            <a:ext cx="2966458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540" r="2640" b="15121"/>
          <a:stretch/>
        </p:blipFill>
        <p:spPr bwMode="auto">
          <a:xfrm>
            <a:off x="3059832" y="260648"/>
            <a:ext cx="58102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34076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Email them about your website</a:t>
            </a:r>
          </a:p>
          <a:p>
            <a:r>
              <a:rPr lang="en-GB" sz="3200" b="1" dirty="0" smtClean="0"/>
              <a:t>info@altmetric.com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8114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ut me off driving s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cut me off driving slo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44463"/>
            <a:ext cx="5436096" cy="362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30298"/>
            <a:ext cx="5436096" cy="30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hock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2415702"/>
            <a:ext cx="9144000" cy="44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Off-page Connector 6"/>
          <p:cNvSpPr/>
          <p:nvPr/>
        </p:nvSpPr>
        <p:spPr>
          <a:xfrm>
            <a:off x="479797" y="1281508"/>
            <a:ext cx="8352928" cy="12664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992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cubicBezTo>
                  <a:pt x="8158" y="8997"/>
                  <a:pt x="4812" y="9499"/>
                  <a:pt x="4475" y="10992"/>
                </a:cubicBezTo>
                <a:cubicBezTo>
                  <a:pt x="4146" y="9830"/>
                  <a:pt x="1492" y="8997"/>
                  <a:pt x="0" y="8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375" y="11969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latin typeface="Century" panose="02040604050505020304" pitchFamily="18" charset="0"/>
              </a:rPr>
              <a:t>DAAAAAMMMMM Jacky boy, you’ve covered so much! I can’t remember all the thangs I </a:t>
            </a:r>
            <a:r>
              <a:rPr lang="en-GB" sz="2400" dirty="0" err="1" smtClean="0">
                <a:latin typeface="Century" panose="02040604050505020304" pitchFamily="18" charset="0"/>
              </a:rPr>
              <a:t>gotsta</a:t>
            </a:r>
            <a:r>
              <a:rPr lang="en-GB" sz="2400" dirty="0" smtClean="0">
                <a:latin typeface="Century" panose="02040604050505020304" pitchFamily="18" charset="0"/>
              </a:rPr>
              <a:t> do! Son!</a:t>
            </a:r>
            <a:endParaRPr lang="en-GB" sz="2400" dirty="0">
              <a:latin typeface="Century" panose="02040604050505020304" pitchFamily="18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0264" r="1708" b="6250"/>
          <a:stretch/>
        </p:blipFill>
        <p:spPr bwMode="auto">
          <a:xfrm>
            <a:off x="-6896" y="1281508"/>
            <a:ext cx="9147448" cy="54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40917" y="3284984"/>
            <a:ext cx="6048672" cy="17281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JACKAUTY.COM</a:t>
            </a:r>
          </a:p>
          <a:p>
            <a:pPr algn="ctr"/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Right now!!!!!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45038" y="1485262"/>
            <a:ext cx="864096" cy="85891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00"/>
                            </p:stCondLst>
                            <p:childTnLst>
                              <p:par>
                                <p:cTn id="27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00"/>
                            </p:stCondLst>
                            <p:childTnLst>
                              <p:par>
                                <p:cTn id="31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4" animBg="1"/>
      <p:bldP spid="11" grpId="5" animBg="1"/>
      <p:bldP spid="11" grpId="6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omment section an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comment section ang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comment section ang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7" y="1196752"/>
            <a:ext cx="3914360" cy="43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" y="1556792"/>
            <a:ext cx="4346476" cy="3168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08" y="1826518"/>
            <a:ext cx="4762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1" y="39985"/>
            <a:ext cx="8229600" cy="1143000"/>
          </a:xfrm>
        </p:spPr>
        <p:txBody>
          <a:bodyPr/>
          <a:lstStyle/>
          <a:p>
            <a:r>
              <a:rPr lang="en-GB" dirty="0" smtClean="0"/>
              <a:t>Actual research</a:t>
            </a:r>
            <a:endParaRPr lang="en-GB" dirty="0"/>
          </a:p>
        </p:txBody>
      </p:sp>
      <p:sp>
        <p:nvSpPr>
          <p:cNvPr id="4" name="AutoShape 2" descr="Image result for CT scans ne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1267438" cy="15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7187" y="412849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318 CT scans and patients medical records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 rot="2700000">
            <a:off x="2339751" y="3484040"/>
            <a:ext cx="432048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utoShape 5" descr="Image result for fi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93" y="1289347"/>
            <a:ext cx="1819424" cy="1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8" descr="Image result for sarah ryan manchest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1672034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93" y="3261171"/>
            <a:ext cx="1819424" cy="1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60019" y="5188746"/>
            <a:ext cx="190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15 radiologist</a:t>
            </a:r>
            <a:endParaRPr lang="en-GB" sz="2400" b="1" dirty="0"/>
          </a:p>
        </p:txBody>
      </p:sp>
      <p:sp>
        <p:nvSpPr>
          <p:cNvPr id="15" name="Right Arrow 14"/>
          <p:cNvSpPr/>
          <p:nvPr/>
        </p:nvSpPr>
        <p:spPr>
          <a:xfrm rot="-2700000">
            <a:off x="2323775" y="2820739"/>
            <a:ext cx="432048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004593" y="4359325"/>
            <a:ext cx="190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50%</a:t>
            </a:r>
            <a:endParaRPr lang="en-GB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68403" y="2386409"/>
            <a:ext cx="190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50%</a:t>
            </a:r>
            <a:endParaRPr lang="en-GB" sz="2400" b="1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4" y="1672034"/>
            <a:ext cx="2834776" cy="374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5074338" y="2991298"/>
            <a:ext cx="432048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87" y="186551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The radiologist were more meticulous in reviewing the scans when the photo was included. 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When ask why they reported greater feelings of empathy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1960" y="1796820"/>
            <a:ext cx="864096" cy="10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Shape 106"/>
          <p:cNvSpPr txBox="1">
            <a:spLocks/>
          </p:cNvSpPr>
          <p:nvPr/>
        </p:nvSpPr>
        <p:spPr>
          <a:xfrm>
            <a:off x="467544" y="1400776"/>
            <a:ext cx="8208911" cy="79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Lato"/>
              <a:buNone/>
            </a:pPr>
            <a:r>
              <a:rPr lang="en-GB" sz="3200" b="1" i="0" kern="0" dirty="0" smtClean="0"/>
              <a:t>Anonymity</a:t>
            </a:r>
            <a:endParaRPr lang="en" sz="3200" b="1" kern="0" dirty="0"/>
          </a:p>
        </p:txBody>
      </p:sp>
      <p:sp>
        <p:nvSpPr>
          <p:cNvPr id="5" name="Shape 106"/>
          <p:cNvSpPr txBox="1">
            <a:spLocks/>
          </p:cNvSpPr>
          <p:nvPr/>
        </p:nvSpPr>
        <p:spPr>
          <a:xfrm>
            <a:off x="564828" y="2492896"/>
            <a:ext cx="8208911" cy="16027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Lato"/>
              <a:buNone/>
            </a:pPr>
            <a:r>
              <a:rPr lang="en-GB" sz="2400" i="0" kern="0" dirty="0" smtClean="0"/>
              <a:t>If we know nothing about the person, we tend to have less empathy and attribute more negative attributes</a:t>
            </a:r>
            <a:endParaRPr lang="en" sz="2400" kern="0" dirty="0"/>
          </a:p>
        </p:txBody>
      </p:sp>
    </p:spTree>
    <p:extLst>
      <p:ext uri="{BB962C8B-B14F-4D97-AF65-F5344CB8AC3E}">
        <p14:creationId xmlns:p14="http://schemas.microsoft.com/office/powerpoint/2010/main" val="20696525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peer 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0" y="160338"/>
            <a:ext cx="71342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b="11087"/>
          <a:stretch/>
        </p:blipFill>
        <p:spPr bwMode="auto">
          <a:xfrm>
            <a:off x="2167235" y="3486150"/>
            <a:ext cx="481101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038" y="0"/>
            <a:ext cx="9144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6543" y="2784376"/>
            <a:ext cx="7772400" cy="218767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Road rage and academia: being more than a first author in a Toyota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on’t talk to anyone. Brit’s are reserved and won’t like 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king george ii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2415702"/>
            <a:ext cx="9144000" cy="44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797" y="-1444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This might be a bit tough for you Brits</a:t>
            </a:r>
            <a:endParaRPr lang="en-GB" dirty="0"/>
          </a:p>
        </p:txBody>
      </p:sp>
      <p:sp>
        <p:nvSpPr>
          <p:cNvPr id="7" name="Flowchart: Off-page Connector 6"/>
          <p:cNvSpPr/>
          <p:nvPr/>
        </p:nvSpPr>
        <p:spPr>
          <a:xfrm>
            <a:off x="479797" y="1281508"/>
            <a:ext cx="8352928" cy="12664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  <a:gd name="connsiteX0" fmla="*/ 0 w 10000"/>
              <a:gd name="connsiteY0" fmla="*/ 0 h 10992"/>
              <a:gd name="connsiteX1" fmla="*/ 10000 w 10000"/>
              <a:gd name="connsiteY1" fmla="*/ 0 h 10992"/>
              <a:gd name="connsiteX2" fmla="*/ 10000 w 10000"/>
              <a:gd name="connsiteY2" fmla="*/ 8000 h 10992"/>
              <a:gd name="connsiteX3" fmla="*/ 4475 w 10000"/>
              <a:gd name="connsiteY3" fmla="*/ 10992 h 10992"/>
              <a:gd name="connsiteX4" fmla="*/ 0 w 10000"/>
              <a:gd name="connsiteY4" fmla="*/ 8000 h 10992"/>
              <a:gd name="connsiteX5" fmla="*/ 0 w 10000"/>
              <a:gd name="connsiteY5" fmla="*/ 0 h 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992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cubicBezTo>
                  <a:pt x="8158" y="8997"/>
                  <a:pt x="4812" y="9499"/>
                  <a:pt x="4475" y="10992"/>
                </a:cubicBezTo>
                <a:cubicBezTo>
                  <a:pt x="4146" y="9830"/>
                  <a:pt x="1492" y="8997"/>
                  <a:pt x="0" y="8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0375" y="11969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latin typeface="Century" panose="02040604050505020304" pitchFamily="18" charset="0"/>
              </a:rPr>
              <a:t>Well I suppose I helped colonise a few countries, but it was mostly Capt. James Cook really.</a:t>
            </a:r>
            <a:endParaRPr lang="en-GB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Sneaky pro-tip for get known</a:t>
            </a:r>
            <a:endParaRPr lang="en-GB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30" y="1566714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875646">
            <a:off x="-473144" y="4904980"/>
            <a:ext cx="3254315" cy="584775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Publish papers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5250">
                        <a14:foregroundMark x1="17250" y1="35500" x2="17250" y2="35500"/>
                        <a14:foregroundMark x1="20500" y1="17750" x2="20500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88640" y="3717032"/>
            <a:ext cx="302433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 rot="20787136">
            <a:off x="4032462" y="3535842"/>
            <a:ext cx="2304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Nature</a:t>
            </a:r>
            <a:endParaRPr lang="en-GB" sz="2400" b="1" u="sng" dirty="0" smtClean="0"/>
          </a:p>
          <a:p>
            <a:pPr algn="ctr"/>
            <a:r>
              <a:rPr lang="en-GB" sz="2400" b="1" dirty="0"/>
              <a:t>^</a:t>
            </a:r>
            <a:endParaRPr lang="en-GB" sz="2400" b="1" dirty="0" smtClean="0"/>
          </a:p>
          <a:p>
            <a:pPr algn="ctr"/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417664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45833 -0.1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324</Words>
  <Application>Microsoft Office PowerPoint</Application>
  <PresentationFormat>On-screen Show (4:3)</PresentationFormat>
  <Paragraphs>56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Don’t be a faceless researcher:  The importance of controlling your online presence. </vt:lpstr>
      <vt:lpstr>Road rage and academia: being more than a first author in a Toyota.  </vt:lpstr>
      <vt:lpstr>PowerPoint Presentation</vt:lpstr>
      <vt:lpstr>PowerPoint Presentation</vt:lpstr>
      <vt:lpstr>Actual research</vt:lpstr>
      <vt:lpstr>PowerPoint Presentation</vt:lpstr>
      <vt:lpstr>PowerPoint Presentation</vt:lpstr>
      <vt:lpstr>This might be a bit tough for you Brits</vt:lpstr>
      <vt:lpstr>Sneaky pro-tip for get known</vt:lpstr>
      <vt:lpstr>Online research profiles</vt:lpstr>
      <vt:lpstr>PowerPoint Presentation</vt:lpstr>
      <vt:lpstr>The LinkIn for scientists – It’s important just ask this guy</vt:lpstr>
      <vt:lpstr>PowerPoint Presentation</vt:lpstr>
      <vt:lpstr>The LinkIn for scientists</vt:lpstr>
      <vt:lpstr>The LinkIn for scientists</vt:lpstr>
      <vt:lpstr>The LinkIn for scientists</vt:lpstr>
      <vt:lpstr>PowerPoint Presentation</vt:lpstr>
      <vt:lpstr>PowerPoint Presentation</vt:lpstr>
      <vt:lpstr>News</vt:lpstr>
      <vt:lpstr>PowerPoint Presentation</vt:lpstr>
      <vt:lpstr>CV website/Blog</vt:lpstr>
      <vt:lpstr>PowerPoint Presentation</vt:lpstr>
      <vt:lpstr>PowerPoint Presentation</vt:lpstr>
      <vt:lpstr>PowerPoint Presentation</vt:lpstr>
      <vt:lpstr>PowerPoint Presentation</vt:lpstr>
      <vt:lpstr>Altemetrics</vt:lpstr>
      <vt:lpstr>How is the Altmetric score calculated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Rivers-Auty</dc:creator>
  <cp:lastModifiedBy>Jack Rivers-Auty</cp:lastModifiedBy>
  <cp:revision>39</cp:revision>
  <dcterms:created xsi:type="dcterms:W3CDTF">2018-06-13T11:09:05Z</dcterms:created>
  <dcterms:modified xsi:type="dcterms:W3CDTF">2018-06-15T07:36:18Z</dcterms:modified>
</cp:coreProperties>
</file>